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3" r:id="rId24"/>
    <p:sldId id="301" r:id="rId25"/>
    <p:sldId id="262" r:id="rId26"/>
    <p:sldId id="263" r:id="rId27"/>
    <p:sldId id="260" r:id="rId28"/>
    <p:sldId id="261" r:id="rId29"/>
    <p:sldId id="267" r:id="rId30"/>
    <p:sldId id="329" r:id="rId31"/>
    <p:sldId id="330" r:id="rId32"/>
    <p:sldId id="331" r:id="rId33"/>
    <p:sldId id="332" r:id="rId34"/>
    <p:sldId id="333" r:id="rId35"/>
    <p:sldId id="334" r:id="rId36"/>
    <p:sldId id="274" r:id="rId37"/>
    <p:sldId id="302" r:id="rId38"/>
    <p:sldId id="259" r:id="rId39"/>
    <p:sldId id="264" r:id="rId40"/>
    <p:sldId id="337" r:id="rId41"/>
    <p:sldId id="336" r:id="rId42"/>
    <p:sldId id="338" r:id="rId43"/>
    <p:sldId id="265" r:id="rId44"/>
    <p:sldId id="339" r:id="rId45"/>
    <p:sldId id="303" r:id="rId46"/>
    <p:sldId id="271" r:id="rId47"/>
    <p:sldId id="304" r:id="rId48"/>
    <p:sldId id="340" r:id="rId49"/>
    <p:sldId id="305" r:id="rId50"/>
    <p:sldId id="306" r:id="rId51"/>
    <p:sldId id="341" r:id="rId52"/>
    <p:sldId id="313" r:id="rId53"/>
    <p:sldId id="314" r:id="rId54"/>
    <p:sldId id="315" r:id="rId55"/>
    <p:sldId id="316" r:id="rId56"/>
    <p:sldId id="317" r:id="rId57"/>
    <p:sldId id="312" r:id="rId58"/>
    <p:sldId id="309" r:id="rId59"/>
    <p:sldId id="308" r:id="rId60"/>
    <p:sldId id="310" r:id="rId61"/>
    <p:sldId id="311" r:id="rId62"/>
    <p:sldId id="25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78582"/>
  </p:normalViewPr>
  <p:slideViewPr>
    <p:cSldViewPr snapToGrid="0" snapToObjects="1">
      <p:cViewPr varScale="1">
        <p:scale>
          <a:sx n="89" d="100"/>
          <a:sy n="89" d="100"/>
        </p:scale>
        <p:origin x="13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Reported Notice: notice the 100% level gaze cues (especially at the 8 distractor level), no other levels or coherence reported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the same participant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67901-5E5E-6C47-8E53-8774AF2B60B6}"/>
              </a:ext>
            </a:extLst>
          </p:cNvPr>
          <p:cNvSpPr txBox="1"/>
          <p:nvPr/>
        </p:nvSpPr>
        <p:spPr>
          <a:xfrm>
            <a:off x="95210" y="59244"/>
            <a:ext cx="557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Accuracies across conditions</a:t>
            </a:r>
          </a:p>
        </p:txBody>
      </p:sp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F(2,68) = 7.23,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F(1.75, 59.48) = 8.72,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F(2.43, 82.67) = 4.88, p=0.01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-0.01,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7148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– 50% coherence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0.04,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993AD-5B21-9A45-9313-B2EE9D1452DD}"/>
              </a:ext>
            </a:extLst>
          </p:cNvPr>
          <p:cNvSpPr txBox="1"/>
          <p:nvPr/>
        </p:nvSpPr>
        <p:spPr>
          <a:xfrm>
            <a:off x="95210" y="59244"/>
            <a:ext cx="420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RT – Not-notice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F(3.44, 79.29)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88DE4-D930-7148-B6F9-00A8E56B4A7F}"/>
              </a:ext>
            </a:extLst>
          </p:cNvPr>
          <p:cNvSpPr txBox="1"/>
          <p:nvPr/>
        </p:nvSpPr>
        <p:spPr>
          <a:xfrm>
            <a:off x="95210" y="59244"/>
            <a:ext cx="3518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RT – Notice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223E-D3C6-A740-BCA9-3B0B6F7A77B7}"/>
              </a:ext>
            </a:extLst>
          </p:cNvPr>
          <p:cNvSpPr txBox="1"/>
          <p:nvPr/>
        </p:nvSpPr>
        <p:spPr>
          <a:xfrm>
            <a:off x="95210" y="59244"/>
            <a:ext cx="4157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BI – Not-Notice</a:t>
            </a:r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F(1.61, 36.96) = 8.47, p = 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F(1.55,35.60)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F5493-F218-0246-995E-79CD48705F1F}"/>
              </a:ext>
            </a:extLst>
          </p:cNvPr>
          <p:cNvSpPr txBox="1"/>
          <p:nvPr/>
        </p:nvSpPr>
        <p:spPr>
          <a:xfrm>
            <a:off x="95210" y="59244"/>
            <a:ext cx="3518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RT – Notice</a:t>
            </a:r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p=0.09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6FB7D-4DE6-2941-A516-0D68A5E03CAA}"/>
              </a:ext>
            </a:extLst>
          </p:cNvPr>
          <p:cNvSpPr txBox="1"/>
          <p:nvPr/>
        </p:nvSpPr>
        <p:spPr>
          <a:xfrm>
            <a:off x="95210" y="59244"/>
            <a:ext cx="36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Accuracy – Not-Notice</a:t>
            </a:r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5BEE4-0CE3-DE46-A541-6DC9C43FFD9A}"/>
              </a:ext>
            </a:extLst>
          </p:cNvPr>
          <p:cNvSpPr txBox="1"/>
          <p:nvPr/>
        </p:nvSpPr>
        <p:spPr>
          <a:xfrm>
            <a:off x="95210" y="59244"/>
            <a:ext cx="4589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Accuracy – Notice</a:t>
            </a:r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26, Noticed = 12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8A93AD-29B6-AC4A-9321-41E3BF91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996466"/>
            <a:ext cx="3506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72) = 1.77, p = 0.18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F(1.07, 38.50)= 89.55,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F(2.47, 88.85) = 0.35, p = 0.75</a:t>
            </a:r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1" y="1566334"/>
            <a:ext cx="3105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F(1, 36) = 1.65, p = 0.21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F(1.42, 51,17) = 0.93, p = 0.37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 Coherence*Distractor: F(1.47, 53.05) = 0.09, p = 0.86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4131259"/>
            <a:ext cx="310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0.11, p = 0.74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3718E-88F9-1C47-A0D0-DD227B6B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1F0491C-C36A-4C4E-9FE6-3A1DD93C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C07A65-4666-C649-AEF0-16D10074DBFA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B3DF2-E6F8-054D-BCC0-291B0DEC251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72) = 11.31,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F(1.35, 48.48) = 70.96,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F(2.81, 101.11) = 2.62, p = 0.06 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444C8F-BBB0-3541-95BA-253821738004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D934D2-B858-E143-8746-6E766683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6" y="419100"/>
            <a:ext cx="10937134" cy="643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60777-A485-E542-9088-2A0CABCE47AC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50) = 1.05, p = 0.36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F(1.04, 26.04)= 70.48, p  &lt; 0.001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F(1.97, 49.21) = 0.45, p = 0.64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B4C34-7077-DE4F-B4F0-A9EA7A240438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404111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CC45F-EF56-7843-A0AA-3FB635980DD3}"/>
              </a:ext>
            </a:extLst>
          </p:cNvPr>
          <p:cNvSpPr txBox="1"/>
          <p:nvPr/>
        </p:nvSpPr>
        <p:spPr>
          <a:xfrm>
            <a:off x="1" y="1566334"/>
            <a:ext cx="310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22) = 0.93, p = 0.41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F(1.21, 15.65)= 47.05,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F(4, 44) = 0.35, p = 0.84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F94667-4E4F-0B40-84F0-83B09D2C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9EEC2-C583-8246-A160-89286813FB9A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36933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9BEB845-1CB0-7045-AAE1-144F6C7A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F48433-2DC5-1C45-8E03-1D7AD282181B}"/>
              </a:ext>
            </a:extLst>
          </p:cNvPr>
          <p:cNvGrpSpPr/>
          <p:nvPr/>
        </p:nvGrpSpPr>
        <p:grpSpPr>
          <a:xfrm>
            <a:off x="8553450" y="21759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6C6E3E-3761-0346-A063-78A67C802364}"/>
                </a:ext>
              </a:extLst>
            </p:cNvPr>
            <p:cNvSpPr txBox="1"/>
            <p:nvPr/>
          </p:nvSpPr>
          <p:spPr>
            <a:xfrm>
              <a:off x="1" y="1566334"/>
              <a:ext cx="31051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25) = 1.10, p = 0.30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F(1.42, 35.40) = 0.08, p = 0.86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F(1.24, 31.06) = 0.58, p = 0.49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E9897-7BDC-5E4E-8844-D9032F112398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2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BB6EE8F-F434-EA4F-9BB7-EDC7AFE7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97D43D-252E-064D-B589-58A367342561}"/>
              </a:ext>
            </a:extLst>
          </p:cNvPr>
          <p:cNvGrpSpPr/>
          <p:nvPr/>
        </p:nvGrpSpPr>
        <p:grpSpPr>
          <a:xfrm>
            <a:off x="8286750" y="22521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0019B9-1DCA-1041-91B5-47CB772B801C}"/>
                </a:ext>
              </a:extLst>
            </p:cNvPr>
            <p:cNvSpPr txBox="1"/>
            <p:nvPr/>
          </p:nvSpPr>
          <p:spPr>
            <a:xfrm>
              <a:off x="1" y="1566334"/>
              <a:ext cx="31051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11) = 0.81, p = 0.39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F(2, 22) = 0.74, p = 0.48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F(2, 22) = 0.05, p = 0.96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DE1F8-9F19-6342-B5E9-32C5752299D4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1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2771748-E69A-1049-9D71-55F790F2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8D726-AC2C-3449-BF41-13F23F298674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9E8F17-06FA-3240-AED2-B9C0C5B18150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50) = 4.66, p = 0.01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F(1.40, 35.01) = 49.69,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F(2.47,61.81) = 1.31, p = 0.28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10D3D4-6164-194D-93B0-AFE5838B1D97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7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723840A-8794-3E45-97F1-A1BC3DB3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AD91E1-FECB-5340-9EB6-12D8B7C6FFFB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3222E-5FA1-6E48-AED0-7EFCA918237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22) = 5.00, p&lt;0.02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F(1.22, 13.44) = 26.91,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F(2.55, 28.04) = 1.49, p = 0.24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38592-D101-C84B-A997-ECF2463B3C39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28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 (one outlier based on Accuracy)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29, Noticed = 9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F(1.83, 66.02) = 6.40, p </a:t>
            </a:r>
            <a:r>
              <a:rPr lang="en-US"/>
              <a:t>= 0.004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Validity*Notice: F(1.83, 66,02) = 0.47,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0.1, p = 0.758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388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3581F1-51DF-A34E-BF60-5E92F142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87" y="1047092"/>
            <a:ext cx="6896068" cy="405984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F1AA644-3C04-5F4B-8D0A-96E6FA49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1026051"/>
            <a:ext cx="7266514" cy="4277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53116-8C51-394A-8408-0BE19597D549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F(2, 56) = 4.72,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F(1.21, 9.67) = 2.29, p = 0.16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90CE84-1B82-964C-89D0-C31492C2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8" y="1874573"/>
            <a:ext cx="5758685" cy="338322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D61F86-CE24-4749-AC2D-03C90332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74572"/>
            <a:ext cx="5758685" cy="33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2FDBBB-4F47-1F45-9AC2-B129FFDEFD93}"/>
              </a:ext>
            </a:extLst>
          </p:cNvPr>
          <p:cNvSpPr txBox="1"/>
          <p:nvPr/>
        </p:nvSpPr>
        <p:spPr>
          <a:xfrm>
            <a:off x="371374" y="5410884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F(1.63, 55.17) = 0.91, p = 0.41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F(1.63, 55.17) = 1.07, p = 0.34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0.13, p = 0.72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E7B92-6E9A-C747-9F28-26604ED551A8}"/>
              </a:ext>
            </a:extLst>
          </p:cNvPr>
          <p:cNvSpPr txBox="1"/>
          <p:nvPr/>
        </p:nvSpPr>
        <p:spPr>
          <a:xfrm>
            <a:off x="95210" y="59244"/>
            <a:ext cx="445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Accuracy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B72B17-DF82-434D-AA80-BBEEBAB7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41" y="990600"/>
            <a:ext cx="6957053" cy="409575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371046E-4047-2C45-ABA2-4194E65B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7" y="886366"/>
            <a:ext cx="7851876" cy="4622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E3128-D038-6646-8AFE-E1860159E6A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F(1.36, 38.15) = 3.00, p = 0.08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F(2.00, 15.94) = 0.46, p = 0.52cc</a:t>
            </a:r>
          </a:p>
        </p:txBody>
      </p:sp>
    </p:spTree>
    <p:extLst>
      <p:ext uri="{BB962C8B-B14F-4D97-AF65-F5344CB8AC3E}">
        <p14:creationId xmlns:p14="http://schemas.microsoft.com/office/powerpoint/2010/main" val="970144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F24CC5-5137-5B49-80DD-3F9DE68C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74572"/>
            <a:ext cx="6096000" cy="3581399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D2C0AB-69B6-6144-904F-91B8537C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5" y="1874572"/>
            <a:ext cx="5985665" cy="35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0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EE1F3-AB48-DC46-B1F6-92FF506F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724"/>
            <a:ext cx="7029450" cy="413837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B3305-F7B8-F447-9B6C-2FCDB116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7099"/>
            <a:ext cx="7810500" cy="459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9F5CD-15E1-AA4A-A20D-299B977D9FE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28) = 7.49,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8) = .147, p = 0.18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212090" y="4937096"/>
            <a:ext cx="4676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F(1, 36) = 8.20,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F(1, 36) = 0.24,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F(, 36) = 0.96, P = 0.33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t37 = -1.12, p = 0.24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t37 = 2.68, p = 0.01 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79B2CA-1A5D-F145-92A9-54CD048D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04" y="1874574"/>
            <a:ext cx="6114101" cy="359203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0C468-B83F-E442-A108-748EDD6C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572"/>
            <a:ext cx="6114101" cy="359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1D24B-AD1E-6242-ADC9-49FF23249DE8}"/>
              </a:ext>
            </a:extLst>
          </p:cNvPr>
          <p:cNvSpPr txBox="1"/>
          <p:nvPr/>
        </p:nvSpPr>
        <p:spPr>
          <a:xfrm>
            <a:off x="212090" y="5318096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t28 = -1.14, p = 0.13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t28 = 2.02 , p = 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A0B2C-EC7B-7F4A-87B1-7179840E0C33}"/>
              </a:ext>
            </a:extLst>
          </p:cNvPr>
          <p:cNvSpPr txBox="1"/>
          <p:nvPr/>
        </p:nvSpPr>
        <p:spPr>
          <a:xfrm>
            <a:off x="6326191" y="5318095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t8 = -0.13, p = 0.45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t8 = 1.74, p = 0.06</a:t>
            </a:r>
          </a:p>
        </p:txBody>
      </p:sp>
    </p:spTree>
    <p:extLst>
      <p:ext uri="{BB962C8B-B14F-4D97-AF65-F5344CB8AC3E}">
        <p14:creationId xmlns:p14="http://schemas.microsoft.com/office/powerpoint/2010/main" val="2448248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B4887-5456-4746-B697-B5C5424C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401"/>
            <a:ext cx="12192000" cy="3865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DD4E64-A452-FC4E-B71F-716DE2FA2B02}"/>
              </a:ext>
            </a:extLst>
          </p:cNvPr>
          <p:cNvSpPr txBox="1"/>
          <p:nvPr/>
        </p:nvSpPr>
        <p:spPr>
          <a:xfrm>
            <a:off x="2457450" y="5361598"/>
            <a:ext cx="79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3F681-08B3-FB41-82C1-C4E6F450953D}"/>
              </a:ext>
            </a:extLst>
          </p:cNvPr>
          <p:cNvSpPr txBox="1"/>
          <p:nvPr/>
        </p:nvSpPr>
        <p:spPr>
          <a:xfrm>
            <a:off x="6096000" y="53615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2A242-47B4-CD41-9ADA-D4D89492E760}"/>
              </a:ext>
            </a:extLst>
          </p:cNvPr>
          <p:cNvSpPr txBox="1"/>
          <p:nvPr/>
        </p:nvSpPr>
        <p:spPr>
          <a:xfrm>
            <a:off x="8853507" y="5361598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Neutral/Random</a:t>
            </a:r>
          </a:p>
        </p:txBody>
      </p:sp>
    </p:spTree>
    <p:extLst>
      <p:ext uri="{BB962C8B-B14F-4D97-AF65-F5344CB8AC3E}">
        <p14:creationId xmlns:p14="http://schemas.microsoft.com/office/powerpoint/2010/main" val="149341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9.34, p = 0.002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3.74, p &lt; 0.05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21AF76-2126-8247-B29D-20C1ABBD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607"/>
            <a:ext cx="6719591" cy="395595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9D246-5618-964F-A46C-EF2E32D0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58" y="1413758"/>
            <a:ext cx="6719591" cy="39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7DCB8-C312-F846-A5A0-9EDD6FA6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0095816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7351748" y="3105834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F(1, 8) = 10.64,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Incongruent: t8 = -3.12,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Congruent: t8 = 2.17, p = 0.03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51E5DA-4E84-6F46-94FB-956642B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2121" y="1837784"/>
            <a:ext cx="14707787" cy="3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5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Inverted-St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7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B4395-7BA9-8F47-B93E-3ED34FD2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408"/>
            <a:ext cx="1219200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A86996-3C46-5046-A25E-D40C1CB8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1172638"/>
            <a:ext cx="6680200" cy="3932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D55E-9775-5348-BD73-A08CDAF485EB}"/>
              </a:ext>
            </a:extLst>
          </p:cNvPr>
          <p:cNvSpPr txBox="1"/>
          <p:nvPr/>
        </p:nvSpPr>
        <p:spPr>
          <a:xfrm>
            <a:off x="617028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Inverted-Stroop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12) = 10.23, p = 0.003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454B-7755-CF42-90DD-56DB13A97963}"/>
              </a:ext>
            </a:extLst>
          </p:cNvPr>
          <p:cNvSpPr txBox="1"/>
          <p:nvPr/>
        </p:nvSpPr>
        <p:spPr>
          <a:xfrm>
            <a:off x="6096000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Inverted-Stroop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12) = 6.18, p = 0.01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03E3-AB1D-0047-93E6-B4DF5A0F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2638"/>
            <a:ext cx="6680200" cy="39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5EAB2-BBEE-FB4E-AC7D-D39E5A9F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9" y="495300"/>
            <a:ext cx="10807700" cy="6362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259A4-FF20-0D42-9B96-E4D23B53B69F}"/>
              </a:ext>
            </a:extLst>
          </p:cNvPr>
          <p:cNvSpPr txBox="1"/>
          <p:nvPr/>
        </p:nvSpPr>
        <p:spPr>
          <a:xfrm>
            <a:off x="7351748" y="3105834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F(1, 6) = 11.82,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Incongruent: t6 = -5.47, p &lt;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Congruent: t6 = 1.47, p = 0.1</a:t>
            </a:r>
          </a:p>
        </p:txBody>
      </p:sp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8F866-6549-1D4D-A113-9FF448DD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B3243A-ECF4-FC4F-ADEE-3C3CACC2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0C7C34D-D7F0-EA45-9F21-3572DDC2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1473" y="1537237"/>
            <a:ext cx="14468082" cy="40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36  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 = 14, Female = 22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Not-noticed = 12, Noticed = 24 (notice 100% coherence levels)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F(1.90,64.51) = 30.10 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F(2, 68) = 224.57,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F(3.45, 102.68) = 7.68,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distractors levels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F(1,34) = 12.58,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F(1.54, 52.32) =  3.51, p &lt; 0.05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2262</Words>
  <Application>Microsoft Macintosh PowerPoint</Application>
  <PresentationFormat>Widescreen</PresentationFormat>
  <Paragraphs>293</Paragraphs>
  <Slides>62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30</cp:revision>
  <dcterms:created xsi:type="dcterms:W3CDTF">2020-04-21T03:58:03Z</dcterms:created>
  <dcterms:modified xsi:type="dcterms:W3CDTF">2020-04-21T20:35:38Z</dcterms:modified>
</cp:coreProperties>
</file>